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eg"/>
  <Default Extension="xlsx" ContentType="application/vnd.openxmlformats-officedocument.spreadsheetml.sheet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4437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77" r:id="rId7"/>
    <p:sldId id="262" r:id="rId8"/>
    <p:sldId id="263" r:id="rId9"/>
    <p:sldId id="275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4" r:id="rId20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442F444-42EA-4582-BB00-0E7E53B19403}">
  <a:tblStyle styleId="{5442F444-42EA-4582-BB00-0E7E53B19403}" styleName="Table_0">
    <a:wholeTbl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275" autoAdjust="0"/>
  </p:normalViewPr>
  <p:slideViewPr>
    <p:cSldViewPr snapToGrid="0">
      <p:cViewPr varScale="1">
        <p:scale>
          <a:sx n="129" d="100"/>
          <a:sy n="129" d="100"/>
        </p:scale>
        <p:origin x="-512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Relationship Id="rId2" Type="http://schemas.microsoft.com/office/2011/relationships/chartStyle" Target="style1.xml"/><Relationship Id="rId3" Type="http://schemas.microsoft.com/office/2011/relationships/chartColorStyle" Target="colors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Nutritional status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88C-43B8-8D7C-B5743B4D7656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88C-43B8-8D7C-B5743B4D7656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88C-43B8-8D7C-B5743B4D7656}"/>
              </c:ext>
            </c:extLst>
          </c:dPt>
          <c:dLbls>
            <c:dLbl>
              <c:idx val="0"/>
              <c:layout>
                <c:manualLayout>
                  <c:x val="0.0422457984742354"/>
                  <c:y val="0.030353833280176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88C-43B8-8D7C-B5743B4D7656}"/>
                </c:ext>
              </c:extLst>
            </c:dLbl>
            <c:spPr>
              <a:solidFill>
                <a:prstClr val="white"/>
              </a:solidFill>
              <a:ln>
                <a:solidFill>
                  <a:srgbClr val="000000">
                    <a:lumMod val="25000"/>
                    <a:lumOff val="75000"/>
                  </a:srgb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Sheet1!$A$2:$A$4</c:f>
              <c:strCache>
                <c:ptCount val="3"/>
                <c:pt idx="0">
                  <c:v>Underweight</c:v>
                </c:pt>
                <c:pt idx="1">
                  <c:v>Normal weight</c:v>
                </c:pt>
                <c:pt idx="2">
                  <c:v>Overweight or obese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0.1</c:v>
                </c:pt>
                <c:pt idx="1">
                  <c:v>0.6</c:v>
                </c:pt>
                <c:pt idx="2">
                  <c:v>0.3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F88C-43B8-8D7C-B5743B4D76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7624382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924473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lang="en-US" baseline="0" dirty="0"/>
          </a:p>
        </p:txBody>
      </p:sp>
    </p:spTree>
    <p:extLst>
      <p:ext uri="{BB962C8B-B14F-4D97-AF65-F5344CB8AC3E}">
        <p14:creationId xmlns:p14="http://schemas.microsoft.com/office/powerpoint/2010/main" val="1411339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8969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815625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lang="en-US" baseline="0" dirty="0"/>
          </a:p>
        </p:txBody>
      </p:sp>
    </p:spTree>
    <p:extLst>
      <p:ext uri="{BB962C8B-B14F-4D97-AF65-F5344CB8AC3E}">
        <p14:creationId xmlns:p14="http://schemas.microsoft.com/office/powerpoint/2010/main" val="12380021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Shape 10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Font typeface="Arial"/>
              <a:buNone/>
            </a:pPr>
            <a:endParaRPr lang="en-US" baseline="0" dirty="0"/>
          </a:p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727523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598297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3380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ct val="1000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454241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ct val="1000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05523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lang="en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5225808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652341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622698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847758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257579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Shape 1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782730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Shape 1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808369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95916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475073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569214"/>
            <a:ext cx="7543800" cy="267462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00" spc="-38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3341715"/>
            <a:ext cx="7543800" cy="85725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smtClean="0"/>
              <a:t>5/13/17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 lang="en" sz="10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325755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6471779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 xmlns="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smtClean="0"/>
              <a:t>5/13/17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 lang="en" sz="10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</p:spTree>
    <p:extLst>
      <p:ext uri="{BB962C8B-B14F-4D97-AF65-F5344CB8AC3E}">
        <p14:creationId xmlns:p14="http://schemas.microsoft.com/office/powerpoint/2010/main" val="65717194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475073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69214"/>
            <a:ext cx="7543800" cy="267462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3339846"/>
            <a:ext cx="7543800" cy="85725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smtClean="0"/>
              <a:t>5/13/17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 lang="en" sz="10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325755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1757419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 xmlns="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59" y="1384301"/>
            <a:ext cx="3703320" cy="3017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384301"/>
            <a:ext cx="3703320" cy="3017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smtClean="0"/>
              <a:t>5/13/17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 lang="en" sz="10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</p:spTree>
    <p:extLst>
      <p:ext uri="{BB962C8B-B14F-4D97-AF65-F5344CB8AC3E}">
        <p14:creationId xmlns:p14="http://schemas.microsoft.com/office/powerpoint/2010/main" val="3376566435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384539"/>
            <a:ext cx="3703320" cy="55221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1936751"/>
            <a:ext cx="3703320" cy="25336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384539"/>
            <a:ext cx="3703320" cy="55221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1936751"/>
            <a:ext cx="3703320" cy="25336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smtClean="0"/>
              <a:t>5/13/17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 lang="en" sz="10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</p:spTree>
    <p:extLst>
      <p:ext uri="{BB962C8B-B14F-4D97-AF65-F5344CB8AC3E}">
        <p14:creationId xmlns:p14="http://schemas.microsoft.com/office/powerpoint/2010/main" val="3619701519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smtClean="0"/>
              <a:t>5/13/17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 lang="en" sz="10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</p:spTree>
    <p:extLst>
      <p:ext uri="{BB962C8B-B14F-4D97-AF65-F5344CB8AC3E}">
        <p14:creationId xmlns:p14="http://schemas.microsoft.com/office/powerpoint/2010/main" val="289789632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475073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smtClean="0"/>
              <a:t>5/13/17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505321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45769"/>
            <a:ext cx="2400300" cy="1714500"/>
          </a:xfrm>
        </p:spPr>
        <p:txBody>
          <a:bodyPr anchor="b">
            <a:norm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548640"/>
            <a:ext cx="4869180" cy="39433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194560"/>
            <a:ext cx="2400300" cy="2534343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4844839"/>
            <a:ext cx="1963883" cy="273844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smtClean="0"/>
              <a:t>5/13/17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4844839"/>
            <a:ext cx="3486150" cy="273844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 lang="en" sz="10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</p:spTree>
    <p:extLst>
      <p:ext uri="{BB962C8B-B14F-4D97-AF65-F5344CB8AC3E}">
        <p14:creationId xmlns:p14="http://schemas.microsoft.com/office/powerpoint/2010/main" val="2411079437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714750"/>
            <a:ext cx="9141619" cy="1428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368630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3806190"/>
            <a:ext cx="7584948" cy="617220"/>
          </a:xfrm>
        </p:spPr>
        <p:txBody>
          <a:bodyPr lIns="91440" tIns="0" rIns="91440" bIns="0" anchor="b">
            <a:no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3686307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4430267"/>
            <a:ext cx="7584948" cy="44577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smtClean="0"/>
              <a:t>5/13/17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 lang="en" sz="10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</p:spTree>
    <p:extLst>
      <p:ext uri="{BB962C8B-B14F-4D97-AF65-F5344CB8AC3E}">
        <p14:creationId xmlns:p14="http://schemas.microsoft.com/office/powerpoint/2010/main" val="1380863303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smtClean="0"/>
              <a:t>5/13/17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 lang="en" sz="10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</p:spTree>
    <p:extLst>
      <p:ext uri="{BB962C8B-B14F-4D97-AF65-F5344CB8AC3E}">
        <p14:creationId xmlns:p14="http://schemas.microsoft.com/office/powerpoint/2010/main" val="61964938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475073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11084"/>
            <a:ext cx="1971675" cy="431806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11083"/>
            <a:ext cx="5800725" cy="4318067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smtClean="0"/>
              <a:t>5/13/17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 lang="en" sz="10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</p:spTree>
    <p:extLst>
      <p:ext uri="{BB962C8B-B14F-4D97-AF65-F5344CB8AC3E}">
        <p14:creationId xmlns:p14="http://schemas.microsoft.com/office/powerpoint/2010/main" val="4171068579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 xmlns="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760969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body" idx="2"/>
          </p:nvPr>
        </p:nvSpPr>
        <p:spPr>
          <a:xfrm>
            <a:off x="4832400" y="1225225"/>
            <a:ext cx="3999900" cy="3354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901606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Section 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103698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4800600"/>
            <a:ext cx="91440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4750737"/>
            <a:ext cx="9144001" cy="494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384301"/>
            <a:ext cx="7543800" cy="301752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4844839"/>
            <a:ext cx="185420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smtClean="0"/>
              <a:t>5/13/17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4844839"/>
            <a:ext cx="361710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4844839"/>
            <a:ext cx="98401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rgbClr val="FFFFFF"/>
                </a:solidFill>
              </a:defRPr>
            </a:lvl1pPr>
          </a:lstStyle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 lang="en" sz="10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303384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2285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8" r:id="rId1"/>
    <p:sldLayoutId id="2147484439" r:id="rId2"/>
    <p:sldLayoutId id="2147484440" r:id="rId3"/>
    <p:sldLayoutId id="2147484441" r:id="rId4"/>
    <p:sldLayoutId id="2147484442" r:id="rId5"/>
    <p:sldLayoutId id="2147484443" r:id="rId6"/>
    <p:sldLayoutId id="2147484444" r:id="rId7"/>
    <p:sldLayoutId id="2147484445" r:id="rId8"/>
    <p:sldLayoutId id="2147484446" r:id="rId9"/>
    <p:sldLayoutId id="2147484447" r:id="rId10"/>
    <p:sldLayoutId id="2147484448" r:id="rId11"/>
    <p:sldLayoutId id="2147484449" r:id="rId12"/>
    <p:sldLayoutId id="2147484450" r:id="rId13"/>
    <p:sldLayoutId id="2147484451" r:id="rId14"/>
  </p:sldLayoutIdLst>
  <p:hf sldNum="0" hdr="0" ftr="0" dt="0"/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3600" kern="1200" spc="-38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8803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2519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56235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69951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8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ctrTitle"/>
          </p:nvPr>
        </p:nvSpPr>
        <p:spPr>
          <a:xfrm>
            <a:off x="2569150" y="926617"/>
            <a:ext cx="4005700" cy="23235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800" dirty="0">
                <a:solidFill>
                  <a:schemeClr val="tx1"/>
                </a:solidFill>
              </a:rPr>
              <a:t>An Analysis of Nutrition Programs and Policies in Tajikistan</a:t>
            </a:r>
          </a:p>
        </p:txBody>
      </p:sp>
      <p:sp>
        <p:nvSpPr>
          <p:cNvPr id="63" name="Shape 63"/>
          <p:cNvSpPr txBox="1">
            <a:spLocks noGrp="1"/>
          </p:cNvSpPr>
          <p:nvPr>
            <p:ph type="subTitle" idx="1"/>
          </p:nvPr>
        </p:nvSpPr>
        <p:spPr>
          <a:xfrm>
            <a:off x="3044700" y="3585030"/>
            <a:ext cx="3054600" cy="701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dirty="0">
                <a:solidFill>
                  <a:schemeClr val="tx1"/>
                </a:solidFill>
              </a:rPr>
              <a:t>Alona Guseva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r>
              <a:rPr lang="en" dirty="0">
                <a:solidFill>
                  <a:schemeClr val="tx1"/>
                </a:solidFill>
              </a:rPr>
              <a:t>Tajikistan</a:t>
            </a:r>
          </a:p>
        </p:txBody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5143500" y="4831500"/>
            <a:ext cx="4000500" cy="312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dirty="0"/>
              <a:t>Above: http://www.frontiersoftravel.com/maps/central_asia.gif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dirty="0"/>
              <a:t>At left: http://geology.com/world/tajikistan-map.gif</a:t>
            </a:r>
          </a:p>
        </p:txBody>
      </p:sp>
      <p:pic>
        <p:nvPicPr>
          <p:cNvPr id="70" name="Shape 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Shape 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95900" y="1649275"/>
            <a:ext cx="3695700" cy="22287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>
                <a:solidFill>
                  <a:schemeClr val="tx1"/>
                </a:solidFill>
              </a:rPr>
              <a:t>Overnutrition among women (15-49)</a:t>
            </a:r>
          </a:p>
        </p:txBody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5014875" y="2568200"/>
            <a:ext cx="3409458" cy="170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" sz="2400" dirty="0">
                <a:solidFill>
                  <a:schemeClr val="tx1"/>
                </a:solidFill>
              </a:rPr>
              <a:t>More common among:</a:t>
            </a:r>
          </a:p>
          <a:p>
            <a:pPr marL="514350" lvl="0" indent="-285750" rtl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2400" dirty="0">
                <a:solidFill>
                  <a:schemeClr val="tx1"/>
                </a:solidFill>
              </a:rPr>
              <a:t>Older women (&gt;30)</a:t>
            </a:r>
          </a:p>
          <a:p>
            <a:pPr marL="514350" lvl="0" indent="-285750" rtl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2400" dirty="0">
                <a:solidFill>
                  <a:schemeClr val="tx1"/>
                </a:solidFill>
              </a:rPr>
              <a:t>Wealthier women</a:t>
            </a:r>
          </a:p>
          <a:p>
            <a:pPr marL="514350" lvl="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2400" dirty="0">
                <a:solidFill>
                  <a:schemeClr val="tx1"/>
                </a:solidFill>
              </a:rPr>
              <a:t>Urban women</a:t>
            </a: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3561831246"/>
              </p:ext>
            </p:extLst>
          </p:nvPr>
        </p:nvGraphicFramePr>
        <p:xfrm>
          <a:off x="225631" y="1282910"/>
          <a:ext cx="5411189" cy="3765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>
                <a:solidFill>
                  <a:schemeClr val="tx1"/>
                </a:solidFill>
              </a:rPr>
              <a:t>Undernutrition among children (&lt;5)</a:t>
            </a:r>
          </a:p>
        </p:txBody>
      </p:sp>
      <p:sp>
        <p:nvSpPr>
          <p:cNvPr id="84" name="Shape 84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7841700" cy="395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" sz="2400" dirty="0">
                <a:solidFill>
                  <a:schemeClr val="tx1"/>
                </a:solidFill>
              </a:rPr>
              <a:t>35% child mortality attributed to undernutrition</a:t>
            </a:r>
          </a:p>
          <a:p>
            <a:pPr lvl="0" rtl="0">
              <a:spcBef>
                <a:spcPts val="0"/>
              </a:spcBef>
              <a:buNone/>
            </a:pPr>
            <a:endParaRPr dirty="0">
              <a:solidFill>
                <a:schemeClr val="tx1"/>
              </a:solidFill>
            </a:endParaRPr>
          </a:p>
        </p:txBody>
      </p:sp>
      <p:sp>
        <p:nvSpPr>
          <p:cNvPr id="86" name="Shape 86"/>
          <p:cNvSpPr txBox="1"/>
          <p:nvPr/>
        </p:nvSpPr>
        <p:spPr>
          <a:xfrm>
            <a:off x="440325" y="1723925"/>
            <a:ext cx="2398400" cy="395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400" dirty="0">
                <a:ea typeface="Open Sans"/>
                <a:cs typeface="Open Sans"/>
                <a:sym typeface="Open Sans"/>
              </a:rPr>
              <a:t>Stunting: 26.8%</a:t>
            </a:r>
          </a:p>
        </p:txBody>
      </p:sp>
      <p:sp>
        <p:nvSpPr>
          <p:cNvPr id="90" name="Shape 90"/>
          <p:cNvSpPr txBox="1"/>
          <p:nvPr/>
        </p:nvSpPr>
        <p:spPr>
          <a:xfrm>
            <a:off x="4796825" y="1723925"/>
            <a:ext cx="2398450" cy="395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400" dirty="0">
                <a:ea typeface="Open Sans"/>
                <a:cs typeface="Open Sans"/>
                <a:sym typeface="Open Sans"/>
              </a:rPr>
              <a:t>Wasting: 9.9%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0" y="2222624"/>
            <a:ext cx="9144000" cy="2920876"/>
            <a:chOff x="0" y="2222624"/>
            <a:chExt cx="9144000" cy="2920876"/>
          </a:xfrm>
        </p:grpSpPr>
        <p:sp>
          <p:nvSpPr>
            <p:cNvPr id="88" name="Shape 88"/>
            <p:cNvSpPr txBox="1"/>
            <p:nvPr/>
          </p:nvSpPr>
          <p:spPr>
            <a:xfrm>
              <a:off x="0" y="4818797"/>
              <a:ext cx="3372900" cy="2811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rPr lang="en" sz="1000" b="1" dirty="0">
                  <a:ea typeface="Open Sans"/>
                  <a:cs typeface="Open Sans"/>
                  <a:sym typeface="Open Sans"/>
                </a:rPr>
                <a:t>Source:</a:t>
              </a:r>
              <a:r>
                <a:rPr lang="en" sz="1000" dirty="0">
                  <a:ea typeface="Open Sans"/>
                  <a:cs typeface="Open Sans"/>
                  <a:sym typeface="Open Sans"/>
                </a:rPr>
                <a:t> Global Nutrition Report, 2016</a:t>
              </a:r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440325" y="2222624"/>
              <a:ext cx="8703675" cy="2920876"/>
              <a:chOff x="440325" y="2222624"/>
              <a:chExt cx="8703675" cy="2920876"/>
            </a:xfrm>
          </p:grpSpPr>
          <p:pic>
            <p:nvPicPr>
              <p:cNvPr id="87" name="Shape 87"/>
              <p:cNvPicPr preferRelativeResize="0"/>
              <p:nvPr/>
            </p:nvPicPr>
            <p:blipFill rotWithShape="1">
              <a:blip r:embed="rId3">
                <a:alphaModFix/>
              </a:blip>
              <a:srcRect l="17334" t="70670" r="42230" b="22632"/>
              <a:stretch/>
            </p:blipFill>
            <p:spPr>
              <a:xfrm>
                <a:off x="4739560" y="4747801"/>
                <a:ext cx="4404440" cy="395699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2" name="Group 1"/>
              <p:cNvGrpSpPr/>
              <p:nvPr/>
            </p:nvGrpSpPr>
            <p:grpSpPr>
              <a:xfrm>
                <a:off x="440325" y="2222624"/>
                <a:ext cx="2398500" cy="2304724"/>
                <a:chOff x="440325" y="2222624"/>
                <a:chExt cx="2398500" cy="2304724"/>
              </a:xfrm>
            </p:grpSpPr>
            <p:pic>
              <p:nvPicPr>
                <p:cNvPr id="85" name="Shape 85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l="31660" t="35074" r="42110" b="18463"/>
                <a:stretch/>
              </p:blipFill>
              <p:spPr>
                <a:xfrm>
                  <a:off x="440325" y="2222624"/>
                  <a:ext cx="2398400" cy="230472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91" name="Shape 91"/>
                <p:cNvSpPr/>
                <p:nvPr/>
              </p:nvSpPr>
              <p:spPr>
                <a:xfrm>
                  <a:off x="440325" y="3147950"/>
                  <a:ext cx="2398500" cy="234300"/>
                </a:xfrm>
                <a:prstGeom prst="rect">
                  <a:avLst/>
                </a:prstGeom>
                <a:noFill/>
                <a:ln w="3810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 lvl="0">
                    <a:spcBef>
                      <a:spcPts val="0"/>
                    </a:spcBef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3" name="Group 2"/>
          <p:cNvGrpSpPr/>
          <p:nvPr/>
        </p:nvGrpSpPr>
        <p:grpSpPr>
          <a:xfrm>
            <a:off x="4796800" y="2222625"/>
            <a:ext cx="2398500" cy="2161999"/>
            <a:chOff x="4796800" y="2222625"/>
            <a:chExt cx="2398500" cy="2161999"/>
          </a:xfrm>
        </p:grpSpPr>
        <p:pic>
          <p:nvPicPr>
            <p:cNvPr id="89" name="Shape 89"/>
            <p:cNvPicPr preferRelativeResize="0"/>
            <p:nvPr/>
          </p:nvPicPr>
          <p:blipFill rotWithShape="1">
            <a:blip r:embed="rId5">
              <a:alphaModFix/>
            </a:blip>
            <a:srcRect l="48590" t="28729" r="21152" b="20991"/>
            <a:stretch/>
          </p:blipFill>
          <p:spPr>
            <a:xfrm>
              <a:off x="4796850" y="2222625"/>
              <a:ext cx="2398400" cy="21619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2" name="Shape 92"/>
            <p:cNvSpPr/>
            <p:nvPr/>
          </p:nvSpPr>
          <p:spPr>
            <a:xfrm>
              <a:off x="4796800" y="3422150"/>
              <a:ext cx="2398500" cy="234300"/>
            </a:xfrm>
            <a:prstGeom prst="rect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chemeClr val="tx1"/>
                </a:solidFill>
              </a:rPr>
              <a:t>Micronutrient deficiency</a:t>
            </a:r>
          </a:p>
        </p:txBody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311700" y="1383100"/>
            <a:ext cx="3999900" cy="33540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sz="2000" dirty="0">
                <a:solidFill>
                  <a:schemeClr val="tx1"/>
                </a:solidFill>
              </a:rPr>
              <a:t>Anemia</a:t>
            </a:r>
          </a:p>
          <a:p>
            <a:pPr marL="457200" lvl="0" indent="-342900" rtl="0">
              <a:lnSpc>
                <a:spcPct val="100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" sz="2000" dirty="0">
                <a:solidFill>
                  <a:schemeClr val="tx1"/>
                </a:solidFill>
              </a:rPr>
              <a:t>Associated with weakness, fatigue, poor appetite, slowed growth</a:t>
            </a:r>
          </a:p>
          <a:p>
            <a:pPr marL="114300" lvl="0" indent="0" rtl="0">
              <a:lnSpc>
                <a:spcPct val="100000"/>
              </a:lnSpc>
              <a:spcBef>
                <a:spcPts val="0"/>
              </a:spcBef>
              <a:buSzPct val="100000"/>
              <a:buNone/>
            </a:pPr>
            <a:endParaRPr lang="en" sz="2000" dirty="0">
              <a:solidFill>
                <a:schemeClr val="tx1"/>
              </a:solidFill>
            </a:endParaRPr>
          </a:p>
          <a:p>
            <a:pPr marL="457200" lvl="0" indent="-342900" rtl="0">
              <a:lnSpc>
                <a:spcPct val="100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" sz="2000" dirty="0">
                <a:solidFill>
                  <a:schemeClr val="tx1"/>
                </a:solidFill>
              </a:rPr>
              <a:t>Women: 25%</a:t>
            </a:r>
          </a:p>
          <a:p>
            <a:pPr marL="114300" lvl="0" indent="0" rtl="0">
              <a:lnSpc>
                <a:spcPct val="100000"/>
              </a:lnSpc>
              <a:spcBef>
                <a:spcPts val="0"/>
              </a:spcBef>
              <a:buSzPct val="100000"/>
              <a:buNone/>
            </a:pPr>
            <a:endParaRPr lang="en" sz="2000" dirty="0">
              <a:solidFill>
                <a:schemeClr val="tx1"/>
              </a:solidFill>
            </a:endParaRPr>
          </a:p>
          <a:p>
            <a:pPr marL="457200" lvl="0" indent="-342900" rtl="0">
              <a:lnSpc>
                <a:spcPct val="100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" sz="2000" dirty="0">
                <a:solidFill>
                  <a:schemeClr val="tx1"/>
                </a:solidFill>
              </a:rPr>
              <a:t>Children: 30%</a:t>
            </a:r>
          </a:p>
        </p:txBody>
      </p:sp>
      <p:sp>
        <p:nvSpPr>
          <p:cNvPr id="99" name="Shape 99"/>
          <p:cNvSpPr txBox="1">
            <a:spLocks noGrp="1"/>
          </p:cNvSpPr>
          <p:nvPr>
            <p:ph type="body" idx="2"/>
          </p:nvPr>
        </p:nvSpPr>
        <p:spPr>
          <a:xfrm>
            <a:off x="4832400" y="1383100"/>
            <a:ext cx="3999900" cy="3354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sz="2000" dirty="0">
                <a:solidFill>
                  <a:schemeClr val="tx1"/>
                </a:solidFill>
              </a:rPr>
              <a:t>Iodine deficiency</a:t>
            </a:r>
          </a:p>
          <a:p>
            <a:pPr marL="457200" lvl="0" indent="-342900" rtl="0">
              <a:lnSpc>
                <a:spcPct val="100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" sz="2000" dirty="0">
                <a:solidFill>
                  <a:schemeClr val="tx1"/>
                </a:solidFill>
              </a:rPr>
              <a:t>Associated with miscarriage, stunted physical and mental development</a:t>
            </a:r>
          </a:p>
          <a:p>
            <a:pPr marL="114300" lvl="0" indent="0" rtl="0">
              <a:lnSpc>
                <a:spcPct val="100000"/>
              </a:lnSpc>
              <a:spcBef>
                <a:spcPts val="0"/>
              </a:spcBef>
              <a:buSzPct val="100000"/>
              <a:buNone/>
            </a:pPr>
            <a:endParaRPr lang="en" sz="2000" dirty="0">
              <a:solidFill>
                <a:schemeClr val="tx1"/>
              </a:solidFill>
            </a:endParaRPr>
          </a:p>
          <a:p>
            <a:pPr marL="457200" lvl="0" indent="-342900" rtl="0">
              <a:lnSpc>
                <a:spcPct val="100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" sz="2000" dirty="0">
                <a:solidFill>
                  <a:schemeClr val="tx1"/>
                </a:solidFill>
              </a:rPr>
              <a:t>Women: 60%</a:t>
            </a:r>
          </a:p>
          <a:p>
            <a:pPr marL="114300" lvl="0" indent="0" rtl="0">
              <a:lnSpc>
                <a:spcPct val="100000"/>
              </a:lnSpc>
              <a:spcBef>
                <a:spcPts val="0"/>
              </a:spcBef>
              <a:buSzPct val="100000"/>
              <a:buNone/>
            </a:pPr>
            <a:endParaRPr lang="en" sz="2000" dirty="0">
              <a:solidFill>
                <a:schemeClr val="tx1"/>
              </a:solidFill>
            </a:endParaRPr>
          </a:p>
          <a:p>
            <a:pPr marL="457200" lvl="0" indent="-342900">
              <a:lnSpc>
                <a:spcPct val="100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" sz="2000" dirty="0">
                <a:solidFill>
                  <a:schemeClr val="tx1"/>
                </a:solidFill>
              </a:rPr>
              <a:t>Children: 53%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0531" y="187036"/>
            <a:ext cx="7543800" cy="840352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Immediate causes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tx1"/>
                </a:solidFill>
              </a:rPr>
              <a:t>Inappropriate dietary intake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 smtClean="0">
                <a:solidFill>
                  <a:schemeClr val="tx1"/>
                </a:solidFill>
              </a:rPr>
              <a:t>Disease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3059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>
                <a:solidFill>
                  <a:schemeClr val="tx1"/>
                </a:solidFill>
              </a:rPr>
              <a:t>Underlying causes</a:t>
            </a: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311700" y="1309892"/>
            <a:ext cx="8520600" cy="3354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lnSpc>
                <a:spcPct val="150000"/>
              </a:lnSpc>
              <a:spcBef>
                <a:spcPts val="0"/>
              </a:spcBef>
              <a:buNone/>
            </a:pPr>
            <a:r>
              <a:rPr lang="en" sz="2000" dirty="0">
                <a:solidFill>
                  <a:schemeClr val="tx1"/>
                </a:solidFill>
              </a:rPr>
              <a:t>Household food insecurity</a:t>
            </a:r>
          </a:p>
          <a:p>
            <a:pPr marL="514350" lvl="0" indent="-285750" rtl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2000" dirty="0">
                <a:solidFill>
                  <a:schemeClr val="tx1"/>
                </a:solidFill>
              </a:rPr>
              <a:t>Only 16% rural population is food secure</a:t>
            </a:r>
          </a:p>
          <a:p>
            <a:pPr lvl="0">
              <a:lnSpc>
                <a:spcPct val="150000"/>
              </a:lnSpc>
              <a:spcBef>
                <a:spcPts val="0"/>
              </a:spcBef>
              <a:buNone/>
            </a:pPr>
            <a:r>
              <a:rPr lang="en" sz="2000" dirty="0" smtClean="0">
                <a:solidFill>
                  <a:schemeClr val="tx1"/>
                </a:solidFill>
              </a:rPr>
              <a:t>Inappropriate </a:t>
            </a:r>
            <a:r>
              <a:rPr lang="en" sz="2000" dirty="0">
                <a:solidFill>
                  <a:schemeClr val="tx1"/>
                </a:solidFill>
              </a:rPr>
              <a:t>care and feeding practices</a:t>
            </a:r>
          </a:p>
          <a:p>
            <a:pPr marL="514350" lvl="0" indent="-285750" rtl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2000" dirty="0">
                <a:solidFill>
                  <a:schemeClr val="tx1"/>
                </a:solidFill>
              </a:rPr>
              <a:t>Infant and young child feeding</a:t>
            </a:r>
          </a:p>
          <a:p>
            <a:pPr marL="514350" lvl="0" indent="-28575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2000" dirty="0">
                <a:solidFill>
                  <a:schemeClr val="tx1"/>
                </a:solidFill>
              </a:rPr>
              <a:t>Lack of diversity in diet</a:t>
            </a:r>
          </a:p>
          <a:p>
            <a:pPr lvl="0">
              <a:lnSpc>
                <a:spcPct val="150000"/>
              </a:lnSpc>
              <a:spcBef>
                <a:spcPts val="0"/>
              </a:spcBef>
              <a:buNone/>
            </a:pPr>
            <a:r>
              <a:rPr lang="en" sz="2000" dirty="0">
                <a:solidFill>
                  <a:schemeClr val="tx1"/>
                </a:solidFill>
              </a:rPr>
              <a:t>Unhealthy household environment and inadequate health services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chemeClr val="tx1"/>
                </a:solidFill>
              </a:rPr>
              <a:t>Basic causes</a:t>
            </a:r>
          </a:p>
        </p:txBody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311700" y="1309891"/>
            <a:ext cx="8520600" cy="3354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lnSpc>
                <a:spcPct val="150000"/>
              </a:lnSpc>
              <a:spcBef>
                <a:spcPts val="0"/>
              </a:spcBef>
              <a:buNone/>
            </a:pPr>
            <a:r>
              <a:rPr lang="en" sz="2000" dirty="0">
                <a:solidFill>
                  <a:schemeClr val="tx1"/>
                </a:solidFill>
              </a:rPr>
              <a:t>Household poverty</a:t>
            </a:r>
          </a:p>
          <a:p>
            <a:pPr marL="514350" lvl="0" indent="-285750" rtl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2000" dirty="0">
                <a:solidFill>
                  <a:schemeClr val="tx1"/>
                </a:solidFill>
              </a:rPr>
              <a:t>47% living on less than US$1.33 a day</a:t>
            </a:r>
          </a:p>
          <a:p>
            <a:pPr lvl="0">
              <a:lnSpc>
                <a:spcPct val="150000"/>
              </a:lnSpc>
              <a:spcBef>
                <a:spcPts val="0"/>
              </a:spcBef>
              <a:buNone/>
            </a:pPr>
            <a:r>
              <a:rPr lang="en" sz="2000" dirty="0" smtClean="0">
                <a:solidFill>
                  <a:schemeClr val="tx1"/>
                </a:solidFill>
              </a:rPr>
              <a:t>Contextual </a:t>
            </a:r>
            <a:r>
              <a:rPr lang="en" sz="2000" dirty="0">
                <a:solidFill>
                  <a:schemeClr val="tx1"/>
                </a:solidFill>
              </a:rPr>
              <a:t>factors</a:t>
            </a:r>
          </a:p>
          <a:p>
            <a:pPr marL="514350" lvl="0" indent="-285750" rtl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2000" dirty="0">
                <a:solidFill>
                  <a:schemeClr val="tx1"/>
                </a:solidFill>
              </a:rPr>
              <a:t>Natural resource constraints</a:t>
            </a:r>
          </a:p>
          <a:p>
            <a:pPr marL="514350" lvl="0" indent="-285750" rtl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2000" dirty="0">
                <a:solidFill>
                  <a:schemeClr val="tx1"/>
                </a:solidFill>
              </a:rPr>
              <a:t>Dependence on remittances </a:t>
            </a:r>
          </a:p>
          <a:p>
            <a:pPr marL="514350" lvl="0" indent="-285750" rtl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2000" dirty="0">
                <a:solidFill>
                  <a:schemeClr val="tx1"/>
                </a:solidFill>
              </a:rPr>
              <a:t>Economic transition and civil war in 1990s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Maintain status quo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ctr">
              <a:buClr>
                <a:srgbClr val="E48312"/>
              </a:buClr>
              <a:buNone/>
            </a:pPr>
            <a:r>
              <a:rPr lang="en" sz="3600" dirty="0">
                <a:solidFill>
                  <a:schemeClr val="tx1"/>
                </a:solidFill>
              </a:rPr>
              <a:t>+</a:t>
            </a:r>
          </a:p>
          <a:p>
            <a:r>
              <a:rPr lang="en-US" sz="1800" dirty="0">
                <a:solidFill>
                  <a:schemeClr val="tx1"/>
                </a:solidFill>
              </a:rPr>
              <a:t>Funded and administered by non-governmental entities</a:t>
            </a:r>
          </a:p>
          <a:p>
            <a:endParaRPr lang="en-US" sz="1800" dirty="0">
              <a:solidFill>
                <a:schemeClr val="tx1"/>
              </a:solidFill>
            </a:endParaRPr>
          </a:p>
          <a:p>
            <a:r>
              <a:rPr lang="en-US" sz="1800" dirty="0">
                <a:solidFill>
                  <a:schemeClr val="tx1"/>
                </a:solidFill>
              </a:rPr>
              <a:t>Address multiple forms and causes of malnutrition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lvl="0" algn="ctr">
              <a:buClr>
                <a:srgbClr val="E48312"/>
              </a:buClr>
              <a:buNone/>
            </a:pPr>
            <a:r>
              <a:rPr lang="en" sz="3600" dirty="0">
                <a:solidFill>
                  <a:schemeClr val="tx1"/>
                </a:solidFill>
              </a:rPr>
              <a:t>-</a:t>
            </a:r>
          </a:p>
          <a:p>
            <a:pPr marL="0" indent="0">
              <a:buNone/>
            </a:pPr>
            <a:r>
              <a:rPr lang="en-US" sz="1800" dirty="0" smtClean="0">
                <a:solidFill>
                  <a:schemeClr val="tx1"/>
                </a:solidFill>
              </a:rPr>
              <a:t>Insufficient progress</a:t>
            </a:r>
          </a:p>
          <a:p>
            <a:pPr marL="0" indent="0">
              <a:buNone/>
            </a:pPr>
            <a:endParaRPr lang="en-US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Short timeframe of operations</a:t>
            </a:r>
          </a:p>
          <a:p>
            <a:pPr marL="0" indent="0">
              <a:buNone/>
            </a:pPr>
            <a:endParaRPr lang="en-US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Limited geographic </a:t>
            </a:r>
            <a:r>
              <a:rPr lang="en-US" sz="1800" dirty="0" smtClean="0">
                <a:solidFill>
                  <a:schemeClr val="tx1"/>
                </a:solidFill>
              </a:rPr>
              <a:t>reach</a:t>
            </a:r>
            <a:endParaRPr 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4787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>
                <a:solidFill>
                  <a:schemeClr val="tx1"/>
                </a:solidFill>
              </a:rPr>
              <a:t>Food subsidization</a:t>
            </a:r>
          </a:p>
        </p:txBody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3600" dirty="0">
                <a:solidFill>
                  <a:schemeClr val="tx1"/>
                </a:solidFill>
              </a:rPr>
              <a:t>+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800" dirty="0">
                <a:solidFill>
                  <a:schemeClr val="tx1"/>
                </a:solidFill>
              </a:rPr>
              <a:t>Immediate relief to the food insecure</a:t>
            </a:r>
          </a:p>
          <a:p>
            <a:pPr lvl="0" rtl="0">
              <a:spcBef>
                <a:spcPts val="0"/>
              </a:spcBef>
              <a:buNone/>
            </a:pPr>
            <a:endParaRPr lang="en" sz="1800" dirty="0">
              <a:solidFill>
                <a:schemeClr val="tx1"/>
              </a:solidFill>
            </a:endParaRPr>
          </a:p>
        </p:txBody>
      </p:sp>
      <p:sp>
        <p:nvSpPr>
          <p:cNvPr id="124" name="Shape 124"/>
          <p:cNvSpPr txBox="1">
            <a:spLocks noGrp="1"/>
          </p:cNvSpPr>
          <p:nvPr>
            <p:ph type="body" idx="2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3600" dirty="0">
                <a:solidFill>
                  <a:schemeClr val="tx1"/>
                </a:solidFill>
              </a:rPr>
              <a:t>-</a:t>
            </a:r>
          </a:p>
          <a:p>
            <a:pPr lvl="0">
              <a:spcBef>
                <a:spcPts val="0"/>
              </a:spcBef>
              <a:buNone/>
            </a:pPr>
            <a:r>
              <a:rPr lang="en-US" sz="1800" dirty="0" smtClean="0">
                <a:solidFill>
                  <a:schemeClr val="tx1"/>
                </a:solidFill>
              </a:rPr>
              <a:t>Increases</a:t>
            </a:r>
            <a:r>
              <a:rPr lang="en-US" sz="1800" dirty="0" smtClean="0">
                <a:solidFill>
                  <a:schemeClr val="tx1"/>
                </a:solidFill>
              </a:rPr>
              <a:t> only food access without </a:t>
            </a:r>
            <a:r>
              <a:rPr lang="en-US" sz="1800" dirty="0" smtClean="0">
                <a:solidFill>
                  <a:schemeClr val="tx1"/>
                </a:solidFill>
              </a:rPr>
              <a:t>addressing availability problem</a:t>
            </a:r>
            <a:endParaRPr lang="en" sz="1800" dirty="0">
              <a:solidFill>
                <a:schemeClr val="tx1"/>
              </a:solidFill>
            </a:endParaRPr>
          </a:p>
          <a:p>
            <a:pPr lvl="0">
              <a:spcBef>
                <a:spcPts val="0"/>
              </a:spcBef>
              <a:buNone/>
            </a:pPr>
            <a:endParaRPr lang="en" sz="1800" dirty="0">
              <a:solidFill>
                <a:schemeClr val="tx1"/>
              </a:solidFill>
            </a:endParaRPr>
          </a:p>
          <a:p>
            <a:pPr lvl="0">
              <a:spcBef>
                <a:spcPts val="0"/>
              </a:spcBef>
              <a:buNone/>
            </a:pPr>
            <a:r>
              <a:rPr lang="en" sz="1800" dirty="0">
                <a:solidFill>
                  <a:schemeClr val="tx1"/>
                </a:solidFill>
              </a:rPr>
              <a:t>Temporary alleviation of symptoms, rather than long-term solution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>
                <a:solidFill>
                  <a:schemeClr val="tx1"/>
                </a:solidFill>
              </a:rPr>
              <a:t>Supplementary feeding</a:t>
            </a:r>
          </a:p>
        </p:txBody>
      </p:sp>
      <p:sp>
        <p:nvSpPr>
          <p:cNvPr id="130" name="Shape 130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3600" dirty="0">
                <a:solidFill>
                  <a:schemeClr val="tx1"/>
                </a:solidFill>
              </a:rPr>
              <a:t>+</a:t>
            </a:r>
          </a:p>
          <a:p>
            <a:pPr lvl="0">
              <a:spcBef>
                <a:spcPts val="0"/>
              </a:spcBef>
              <a:buNone/>
            </a:pPr>
            <a:r>
              <a:rPr lang="en" sz="1800" dirty="0">
                <a:solidFill>
                  <a:schemeClr val="tx1"/>
                </a:solidFill>
              </a:rPr>
              <a:t>Immediate and direct relief for the undernourished</a:t>
            </a:r>
          </a:p>
          <a:p>
            <a:pPr lvl="0">
              <a:spcBef>
                <a:spcPts val="0"/>
              </a:spcBef>
              <a:buNone/>
            </a:pPr>
            <a:endParaRPr lang="en" sz="1800" dirty="0">
              <a:solidFill>
                <a:schemeClr val="tx1"/>
              </a:solidFill>
            </a:endParaRPr>
          </a:p>
          <a:p>
            <a:pPr lvl="0">
              <a:spcBef>
                <a:spcPts val="0"/>
              </a:spcBef>
              <a:buNone/>
            </a:pPr>
            <a:r>
              <a:rPr lang="en" sz="1800" dirty="0">
                <a:solidFill>
                  <a:schemeClr val="tx1"/>
                </a:solidFill>
              </a:rPr>
              <a:t>National school meals program already in development</a:t>
            </a:r>
          </a:p>
        </p:txBody>
      </p:sp>
      <p:sp>
        <p:nvSpPr>
          <p:cNvPr id="131" name="Shape 131"/>
          <p:cNvSpPr txBox="1">
            <a:spLocks noGrp="1"/>
          </p:cNvSpPr>
          <p:nvPr>
            <p:ph type="body" idx="2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3600" dirty="0">
                <a:solidFill>
                  <a:schemeClr val="tx1"/>
                </a:solidFill>
              </a:rPr>
              <a:t>-</a:t>
            </a:r>
          </a:p>
          <a:p>
            <a:pPr lvl="0">
              <a:spcBef>
                <a:spcPts val="0"/>
              </a:spcBef>
              <a:buNone/>
            </a:pPr>
            <a:r>
              <a:rPr lang="en-US" sz="1800" dirty="0" smtClean="0">
                <a:solidFill>
                  <a:schemeClr val="tx1"/>
                </a:solidFill>
              </a:rPr>
              <a:t>Relief is temporary and only applicable for undernutrition</a:t>
            </a:r>
            <a:endParaRPr lang="en" sz="1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>
                <a:solidFill>
                  <a:schemeClr val="tx1"/>
                </a:solidFill>
              </a:rPr>
              <a:t>Micronutrient supplementation</a:t>
            </a:r>
          </a:p>
        </p:txBody>
      </p:sp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3600" dirty="0">
                <a:solidFill>
                  <a:schemeClr val="tx1"/>
                </a:solidFill>
              </a:rPr>
              <a:t>+</a:t>
            </a:r>
          </a:p>
          <a:p>
            <a:pPr lvl="0" rtl="0">
              <a:spcBef>
                <a:spcPts val="0"/>
              </a:spcBef>
              <a:buNone/>
            </a:pPr>
            <a:r>
              <a:rPr lang="en-US" sz="1800" dirty="0" smtClean="0">
                <a:solidFill>
                  <a:schemeClr val="tx1"/>
                </a:solidFill>
              </a:rPr>
              <a:t>Simple and cost-</a:t>
            </a:r>
            <a:r>
              <a:rPr lang="en-US" sz="1800" dirty="0">
                <a:solidFill>
                  <a:schemeClr val="tx1"/>
                </a:solidFill>
              </a:rPr>
              <a:t>e</a:t>
            </a:r>
            <a:r>
              <a:rPr lang="en" sz="1800" dirty="0" smtClean="0">
                <a:solidFill>
                  <a:schemeClr val="tx1"/>
                </a:solidFill>
              </a:rPr>
              <a:t>ffective </a:t>
            </a:r>
            <a:r>
              <a:rPr lang="en" sz="1800" dirty="0">
                <a:solidFill>
                  <a:schemeClr val="tx1"/>
                </a:solidFill>
              </a:rPr>
              <a:t>way to medically treat </a:t>
            </a:r>
            <a:r>
              <a:rPr lang="en" sz="1800" dirty="0" smtClean="0">
                <a:solidFill>
                  <a:schemeClr val="tx1"/>
                </a:solidFill>
              </a:rPr>
              <a:t>deficiencies</a:t>
            </a:r>
            <a:endParaRPr lang="en" sz="1800" dirty="0">
              <a:solidFill>
                <a:schemeClr val="tx1"/>
              </a:solidFill>
            </a:endParaRPr>
          </a:p>
        </p:txBody>
      </p:sp>
      <p:sp>
        <p:nvSpPr>
          <p:cNvPr id="138" name="Shape 138"/>
          <p:cNvSpPr txBox="1">
            <a:spLocks noGrp="1"/>
          </p:cNvSpPr>
          <p:nvPr>
            <p:ph type="body" idx="2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3600" dirty="0">
                <a:solidFill>
                  <a:schemeClr val="tx1"/>
                </a:solidFill>
              </a:rPr>
              <a:t>-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800" dirty="0">
                <a:solidFill>
                  <a:schemeClr val="tx1"/>
                </a:solidFill>
              </a:rPr>
              <a:t>Difficult to ensure compliance among participants</a:t>
            </a:r>
          </a:p>
          <a:p>
            <a:pPr lvl="0" rtl="0">
              <a:spcBef>
                <a:spcPts val="0"/>
              </a:spcBef>
              <a:buNone/>
            </a:pPr>
            <a:endParaRPr lang="en" sz="1800" dirty="0">
              <a:solidFill>
                <a:schemeClr val="tx1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" sz="1800" dirty="0">
                <a:solidFill>
                  <a:schemeClr val="tx1"/>
                </a:solidFill>
              </a:rPr>
              <a:t>Addresses only insufficient intake and not its causes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26190"/>
              <a:buFont typeface="Arial"/>
              <a:buNone/>
            </a:pPr>
            <a:r>
              <a:rPr lang="en" dirty="0">
                <a:solidFill>
                  <a:schemeClr val="tx1"/>
                </a:solidFill>
              </a:rPr>
              <a:t>Iodized salt quality assurance</a:t>
            </a:r>
          </a:p>
        </p:txBody>
      </p:sp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3600" dirty="0">
                <a:solidFill>
                  <a:schemeClr val="tx1"/>
                </a:solidFill>
              </a:rPr>
              <a:t>+</a:t>
            </a:r>
          </a:p>
          <a:p>
            <a:pPr lvl="0" rtl="0">
              <a:spcBef>
                <a:spcPts val="0"/>
              </a:spcBef>
              <a:buNone/>
            </a:pPr>
            <a:r>
              <a:rPr lang="en-US" sz="1800" dirty="0" smtClean="0">
                <a:solidFill>
                  <a:schemeClr val="tx1"/>
                </a:solidFill>
              </a:rPr>
              <a:t>Salt iodization is mandated by law</a:t>
            </a:r>
          </a:p>
          <a:p>
            <a:pPr lvl="0" rtl="0">
              <a:spcBef>
                <a:spcPts val="0"/>
              </a:spcBef>
              <a:buNone/>
            </a:pPr>
            <a:endParaRPr lang="en-US" sz="1800" dirty="0">
              <a:solidFill>
                <a:schemeClr val="tx1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" sz="1800" dirty="0" smtClean="0">
                <a:solidFill>
                  <a:schemeClr val="tx1"/>
                </a:solidFill>
              </a:rPr>
              <a:t>Existing </a:t>
            </a:r>
            <a:r>
              <a:rPr lang="en-US" sz="1800" dirty="0" smtClean="0">
                <a:solidFill>
                  <a:schemeClr val="tx1"/>
                </a:solidFill>
              </a:rPr>
              <a:t>standards and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" sz="1800" dirty="0" smtClean="0">
                <a:solidFill>
                  <a:schemeClr val="tx1"/>
                </a:solidFill>
              </a:rPr>
              <a:t>framework </a:t>
            </a:r>
            <a:r>
              <a:rPr lang="en" sz="1800" dirty="0">
                <a:solidFill>
                  <a:schemeClr val="tx1"/>
                </a:solidFill>
              </a:rPr>
              <a:t>for regulation</a:t>
            </a:r>
          </a:p>
          <a:p>
            <a:pPr lvl="0" rtl="0">
              <a:spcBef>
                <a:spcPts val="0"/>
              </a:spcBef>
              <a:buNone/>
            </a:pPr>
            <a:endParaRPr lang="en" sz="1800" dirty="0">
              <a:solidFill>
                <a:schemeClr val="tx1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" sz="1800" dirty="0">
                <a:solidFill>
                  <a:schemeClr val="tx1"/>
                </a:solidFill>
              </a:rPr>
              <a:t>Existing </a:t>
            </a:r>
            <a:r>
              <a:rPr lang="en" sz="1800" dirty="0" smtClean="0">
                <a:solidFill>
                  <a:schemeClr val="tx1"/>
                </a:solidFill>
              </a:rPr>
              <a:t>demand</a:t>
            </a:r>
            <a:endParaRPr lang="en" sz="1800" dirty="0">
              <a:solidFill>
                <a:schemeClr val="tx1"/>
              </a:solidFill>
            </a:endParaRPr>
          </a:p>
        </p:txBody>
      </p:sp>
      <p:sp>
        <p:nvSpPr>
          <p:cNvPr id="145" name="Shape 145"/>
          <p:cNvSpPr txBox="1">
            <a:spLocks noGrp="1"/>
          </p:cNvSpPr>
          <p:nvPr>
            <p:ph type="body" idx="2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3600" dirty="0">
                <a:solidFill>
                  <a:schemeClr val="tx1"/>
                </a:solidFill>
              </a:rPr>
              <a:t>-</a:t>
            </a:r>
          </a:p>
          <a:p>
            <a:pPr marL="114300" lvl="0" indent="0" rtl="0">
              <a:spcBef>
                <a:spcPts val="0"/>
              </a:spcBef>
              <a:buSzPct val="100000"/>
              <a:buNone/>
            </a:pPr>
            <a:r>
              <a:rPr lang="en-US" sz="1800" dirty="0" smtClean="0">
                <a:solidFill>
                  <a:schemeClr val="tx1"/>
                </a:solidFill>
              </a:rPr>
              <a:t>Previous difficulties with implementation</a:t>
            </a:r>
            <a:endParaRPr lang="en" sz="1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dirty="0">
                <a:solidFill>
                  <a:schemeClr val="tx1"/>
                </a:solidFill>
              </a:rPr>
              <a:t>Wheat flour fortification</a:t>
            </a:r>
          </a:p>
        </p:txBody>
      </p:sp>
      <p:sp>
        <p:nvSpPr>
          <p:cNvPr id="151" name="Shape 15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3600" dirty="0">
                <a:solidFill>
                  <a:schemeClr val="tx1"/>
                </a:solidFill>
              </a:rPr>
              <a:t>+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800" dirty="0">
                <a:solidFill>
                  <a:schemeClr val="tx1"/>
                </a:solidFill>
              </a:rPr>
              <a:t>Food-based approach to treating micronutrient </a:t>
            </a:r>
            <a:r>
              <a:rPr lang="en" sz="1800" dirty="0" smtClean="0">
                <a:solidFill>
                  <a:schemeClr val="tx1"/>
                </a:solidFill>
              </a:rPr>
              <a:t>deficiencies</a:t>
            </a:r>
            <a:endParaRPr lang="en" sz="1800" dirty="0">
              <a:solidFill>
                <a:schemeClr val="tx1"/>
              </a:solidFill>
            </a:endParaRPr>
          </a:p>
        </p:txBody>
      </p:sp>
      <p:sp>
        <p:nvSpPr>
          <p:cNvPr id="152" name="Shape 152"/>
          <p:cNvSpPr txBox="1">
            <a:spLocks noGrp="1"/>
          </p:cNvSpPr>
          <p:nvPr>
            <p:ph type="body" idx="2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3600" dirty="0">
                <a:solidFill>
                  <a:schemeClr val="tx1"/>
                </a:solidFill>
              </a:rPr>
              <a:t>-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800" dirty="0">
                <a:solidFill>
                  <a:schemeClr val="tx1"/>
                </a:solidFill>
              </a:rPr>
              <a:t>Difficulty of regulation and quality control</a:t>
            </a:r>
          </a:p>
          <a:p>
            <a:pPr lvl="0" rtl="0">
              <a:spcBef>
                <a:spcPts val="0"/>
              </a:spcBef>
              <a:buNone/>
            </a:pPr>
            <a:endParaRPr lang="en" sz="1800" dirty="0">
              <a:solidFill>
                <a:schemeClr val="tx1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" sz="1800" dirty="0">
                <a:solidFill>
                  <a:schemeClr val="tx1"/>
                </a:solidFill>
              </a:rPr>
              <a:t>May be unaffordable for target </a:t>
            </a:r>
            <a:r>
              <a:rPr lang="en" sz="1800" dirty="0" smtClean="0">
                <a:solidFill>
                  <a:schemeClr val="tx1"/>
                </a:solidFill>
              </a:rPr>
              <a:t>consumers</a:t>
            </a:r>
            <a:endParaRPr lang="en" sz="1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dirty="0">
                <a:solidFill>
                  <a:schemeClr val="tx1"/>
                </a:solidFill>
              </a:rPr>
              <a:t>Nutrition education for women</a:t>
            </a:r>
          </a:p>
        </p:txBody>
      </p:sp>
      <p:sp>
        <p:nvSpPr>
          <p:cNvPr id="158" name="Shape 15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3600" dirty="0">
                <a:solidFill>
                  <a:schemeClr val="tx1"/>
                </a:solidFill>
              </a:rPr>
              <a:t>+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800" dirty="0">
                <a:solidFill>
                  <a:schemeClr val="tx1"/>
                </a:solidFill>
              </a:rPr>
              <a:t>Can help reduce all forms of malnutrition</a:t>
            </a:r>
          </a:p>
          <a:p>
            <a:pPr lvl="0" rtl="0">
              <a:spcBef>
                <a:spcPts val="0"/>
              </a:spcBef>
              <a:buNone/>
            </a:pPr>
            <a:endParaRPr lang="en" sz="1800" dirty="0">
              <a:solidFill>
                <a:schemeClr val="tx1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" sz="1800" dirty="0">
                <a:solidFill>
                  <a:schemeClr val="tx1"/>
                </a:solidFill>
              </a:rPr>
              <a:t>Intergenerational effect of female education</a:t>
            </a:r>
          </a:p>
          <a:p>
            <a:pPr lvl="0" rtl="0">
              <a:spcBef>
                <a:spcPts val="0"/>
              </a:spcBef>
              <a:buNone/>
            </a:pPr>
            <a:endParaRPr lang="en" sz="1800" dirty="0">
              <a:solidFill>
                <a:schemeClr val="tx1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" sz="1800" dirty="0">
                <a:solidFill>
                  <a:schemeClr val="tx1"/>
                </a:solidFill>
              </a:rPr>
              <a:t>Encourages behavior change</a:t>
            </a:r>
          </a:p>
        </p:txBody>
      </p:sp>
      <p:sp>
        <p:nvSpPr>
          <p:cNvPr id="159" name="Shape 159"/>
          <p:cNvSpPr txBox="1">
            <a:spLocks noGrp="1"/>
          </p:cNvSpPr>
          <p:nvPr>
            <p:ph type="body" idx="2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3600" dirty="0">
                <a:solidFill>
                  <a:schemeClr val="tx1"/>
                </a:solidFill>
              </a:rPr>
              <a:t>-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800" dirty="0">
                <a:solidFill>
                  <a:schemeClr val="tx1"/>
                </a:solidFill>
              </a:rPr>
              <a:t>Changes demand without addressing supply </a:t>
            </a:r>
            <a:r>
              <a:rPr lang="en" sz="1800" dirty="0" smtClean="0">
                <a:solidFill>
                  <a:schemeClr val="tx1"/>
                </a:solidFill>
              </a:rPr>
              <a:t>problem</a:t>
            </a:r>
            <a:endParaRPr lang="en" sz="1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dirty="0">
                <a:solidFill>
                  <a:schemeClr val="tx1"/>
                </a:solidFill>
              </a:rPr>
              <a:t>Household farming</a:t>
            </a:r>
          </a:p>
        </p:txBody>
      </p:sp>
      <p:sp>
        <p:nvSpPr>
          <p:cNvPr id="165" name="Shape 16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3600" dirty="0">
                <a:solidFill>
                  <a:schemeClr val="tx1"/>
                </a:solidFill>
              </a:rPr>
              <a:t>+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800" dirty="0">
                <a:solidFill>
                  <a:schemeClr val="tx1"/>
                </a:solidFill>
              </a:rPr>
              <a:t>Already a widespread practice</a:t>
            </a:r>
          </a:p>
          <a:p>
            <a:pPr lvl="0" rtl="0">
              <a:spcBef>
                <a:spcPts val="0"/>
              </a:spcBef>
              <a:buNone/>
            </a:pPr>
            <a:endParaRPr lang="en" sz="1800" dirty="0">
              <a:solidFill>
                <a:schemeClr val="tx1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" sz="1800" dirty="0">
                <a:solidFill>
                  <a:schemeClr val="tx1"/>
                </a:solidFill>
              </a:rPr>
              <a:t>Can improve both quantity and quality of intake</a:t>
            </a:r>
          </a:p>
          <a:p>
            <a:pPr lvl="0" rtl="0">
              <a:spcBef>
                <a:spcPts val="0"/>
              </a:spcBef>
              <a:buNone/>
            </a:pPr>
            <a:endParaRPr lang="en" sz="1800" dirty="0">
              <a:solidFill>
                <a:schemeClr val="tx1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" sz="1800" dirty="0">
                <a:solidFill>
                  <a:schemeClr val="tx1"/>
                </a:solidFill>
              </a:rPr>
              <a:t>Addresses </a:t>
            </a:r>
            <a:r>
              <a:rPr lang="en-US" sz="1800" dirty="0" smtClean="0">
                <a:solidFill>
                  <a:schemeClr val="tx1"/>
                </a:solidFill>
              </a:rPr>
              <a:t>both </a:t>
            </a:r>
            <a:r>
              <a:rPr lang="en-US" sz="1800" dirty="0" smtClean="0">
                <a:solidFill>
                  <a:schemeClr val="tx1"/>
                </a:solidFill>
              </a:rPr>
              <a:t>food availability and access</a:t>
            </a:r>
            <a:endParaRPr lang="en" sz="1800" dirty="0">
              <a:solidFill>
                <a:schemeClr val="tx1"/>
              </a:solidFill>
            </a:endParaRPr>
          </a:p>
          <a:p>
            <a:pPr lvl="0" rtl="0">
              <a:spcBef>
                <a:spcPts val="0"/>
              </a:spcBef>
              <a:buNone/>
            </a:pPr>
            <a:endParaRPr lang="en" sz="1800" dirty="0">
              <a:solidFill>
                <a:schemeClr val="tx1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" sz="1800" dirty="0">
                <a:solidFill>
                  <a:schemeClr val="tx1"/>
                </a:solidFill>
              </a:rPr>
              <a:t>Sustainable solution</a:t>
            </a:r>
          </a:p>
        </p:txBody>
      </p:sp>
      <p:sp>
        <p:nvSpPr>
          <p:cNvPr id="166" name="Shape 166"/>
          <p:cNvSpPr txBox="1">
            <a:spLocks noGrp="1"/>
          </p:cNvSpPr>
          <p:nvPr>
            <p:ph type="body" idx="2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3600" dirty="0">
                <a:solidFill>
                  <a:schemeClr val="tx1"/>
                </a:solidFill>
              </a:rPr>
              <a:t>-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800" dirty="0">
                <a:solidFill>
                  <a:schemeClr val="tx1"/>
                </a:solidFill>
              </a:rPr>
              <a:t>More effective with agrarian reform</a:t>
            </a:r>
          </a:p>
          <a:p>
            <a:pPr lvl="0" rtl="0">
              <a:spcBef>
                <a:spcPts val="0"/>
              </a:spcBef>
              <a:buNone/>
            </a:pPr>
            <a:endParaRPr lang="en" sz="1800" dirty="0">
              <a:solidFill>
                <a:schemeClr val="tx1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" sz="1800" dirty="0">
                <a:solidFill>
                  <a:schemeClr val="tx1"/>
                </a:solidFill>
              </a:rPr>
              <a:t>Natural resource constraints limit reach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>
                <a:solidFill>
                  <a:schemeClr val="tx1"/>
                </a:solidFill>
              </a:rPr>
              <a:t>Recommendations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2268817"/>
              </p:ext>
            </p:extLst>
          </p:nvPr>
        </p:nvGraphicFramePr>
        <p:xfrm>
          <a:off x="922867" y="1341968"/>
          <a:ext cx="7450666" cy="3260150"/>
        </p:xfrm>
        <a:graphic>
          <a:graphicData uri="http://schemas.openxmlformats.org/drawingml/2006/table">
            <a:tbl>
              <a:tblPr>
                <a:tableStyleId>{5442F444-42EA-4582-BB00-0E7E53B19403}</a:tableStyleId>
              </a:tblPr>
              <a:tblGrid>
                <a:gridCol w="2599266">
                  <a:extLst>
                    <a:ext uri="{9D8B030D-6E8A-4147-A177-3AD203B41FA5}">
                      <a16:colId xmlns:a16="http://schemas.microsoft.com/office/drawing/2014/main" xmlns="" val="794216284"/>
                    </a:ext>
                  </a:extLst>
                </a:gridCol>
                <a:gridCol w="922867">
                  <a:extLst>
                    <a:ext uri="{9D8B030D-6E8A-4147-A177-3AD203B41FA5}">
                      <a16:colId xmlns:a16="http://schemas.microsoft.com/office/drawing/2014/main" xmlns="" val="793925005"/>
                    </a:ext>
                  </a:extLst>
                </a:gridCol>
                <a:gridCol w="1202267">
                  <a:extLst>
                    <a:ext uri="{9D8B030D-6E8A-4147-A177-3AD203B41FA5}">
                      <a16:colId xmlns:a16="http://schemas.microsoft.com/office/drawing/2014/main" xmlns="" val="3537287195"/>
                    </a:ext>
                  </a:extLst>
                </a:gridCol>
                <a:gridCol w="855133">
                  <a:extLst>
                    <a:ext uri="{9D8B030D-6E8A-4147-A177-3AD203B41FA5}">
                      <a16:colId xmlns:a16="http://schemas.microsoft.com/office/drawing/2014/main" xmlns="" val="1412750103"/>
                    </a:ext>
                  </a:extLst>
                </a:gridCol>
                <a:gridCol w="728133">
                  <a:extLst>
                    <a:ext uri="{9D8B030D-6E8A-4147-A177-3AD203B41FA5}">
                      <a16:colId xmlns:a16="http://schemas.microsoft.com/office/drawing/2014/main" xmlns="" val="35045801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xmlns="" val="3661252831"/>
                    </a:ext>
                  </a:extLst>
                </a:gridCol>
              </a:tblGrid>
              <a:tr h="5452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Technical Feasibility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Administrative Operability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Financial Viability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Political Viability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Sustainability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003733731"/>
                  </a:ext>
                </a:extLst>
              </a:tr>
              <a:tr h="3358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Maintain status quo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Low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High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High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Low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Low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06947538"/>
                  </a:ext>
                </a:extLst>
              </a:tr>
              <a:tr h="3358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Food subsidization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Medium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Low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Low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High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Low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451971945"/>
                  </a:ext>
                </a:extLst>
              </a:tr>
              <a:tr h="29312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Supplementary feeding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Medium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High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Medium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High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Low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45267797"/>
                  </a:ext>
                </a:extLst>
              </a:tr>
              <a:tr h="29312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Micronutrient supplementation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Medium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Low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Low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Medium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Low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515592127"/>
                  </a:ext>
                </a:extLst>
              </a:tr>
              <a:tr h="29312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Iodized salt quality assurance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Medium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Medium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Medium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High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Medium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48981250"/>
                  </a:ext>
                </a:extLst>
              </a:tr>
              <a:tr h="29312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Wheat flour fortification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Medium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Low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Low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Low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Medium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415797180"/>
                  </a:ext>
                </a:extLst>
              </a:tr>
              <a:tr h="29312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Nutrition education for women</a:t>
                      </a:r>
                      <a:endParaRPr lang="en-US" sz="14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N/A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Low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Low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Medium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High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56134959"/>
                  </a:ext>
                </a:extLst>
              </a:tr>
              <a:tr h="3358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Household farming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Medium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Low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Low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High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High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73706993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dirty="0">
                <a:solidFill>
                  <a:schemeClr val="tx1"/>
                </a:solidFill>
              </a:rPr>
              <a:t>Recommendations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4054707"/>
              </p:ext>
            </p:extLst>
          </p:nvPr>
        </p:nvGraphicFramePr>
        <p:xfrm>
          <a:off x="922867" y="1341968"/>
          <a:ext cx="7450666" cy="3260150"/>
        </p:xfrm>
        <a:graphic>
          <a:graphicData uri="http://schemas.openxmlformats.org/drawingml/2006/table">
            <a:tbl>
              <a:tblPr>
                <a:tableStyleId>{5442F444-42EA-4582-BB00-0E7E53B19403}</a:tableStyleId>
              </a:tblPr>
              <a:tblGrid>
                <a:gridCol w="2599266">
                  <a:extLst>
                    <a:ext uri="{9D8B030D-6E8A-4147-A177-3AD203B41FA5}">
                      <a16:colId xmlns:a16="http://schemas.microsoft.com/office/drawing/2014/main" xmlns="" val="794216284"/>
                    </a:ext>
                  </a:extLst>
                </a:gridCol>
                <a:gridCol w="922867">
                  <a:extLst>
                    <a:ext uri="{9D8B030D-6E8A-4147-A177-3AD203B41FA5}">
                      <a16:colId xmlns:a16="http://schemas.microsoft.com/office/drawing/2014/main" xmlns="" val="793925005"/>
                    </a:ext>
                  </a:extLst>
                </a:gridCol>
                <a:gridCol w="1202267">
                  <a:extLst>
                    <a:ext uri="{9D8B030D-6E8A-4147-A177-3AD203B41FA5}">
                      <a16:colId xmlns:a16="http://schemas.microsoft.com/office/drawing/2014/main" xmlns="" val="3537287195"/>
                    </a:ext>
                  </a:extLst>
                </a:gridCol>
                <a:gridCol w="855133">
                  <a:extLst>
                    <a:ext uri="{9D8B030D-6E8A-4147-A177-3AD203B41FA5}">
                      <a16:colId xmlns:a16="http://schemas.microsoft.com/office/drawing/2014/main" xmlns="" val="1412750103"/>
                    </a:ext>
                  </a:extLst>
                </a:gridCol>
                <a:gridCol w="728133">
                  <a:extLst>
                    <a:ext uri="{9D8B030D-6E8A-4147-A177-3AD203B41FA5}">
                      <a16:colId xmlns:a16="http://schemas.microsoft.com/office/drawing/2014/main" xmlns="" val="35045801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xmlns="" val="3661252831"/>
                    </a:ext>
                  </a:extLst>
                </a:gridCol>
              </a:tblGrid>
              <a:tr h="5452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Technical Feasibility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Administrative Operability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Financial Viability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Political Viability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Sustainability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003733731"/>
                  </a:ext>
                </a:extLst>
              </a:tr>
              <a:tr h="3358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Maintain status quo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Low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High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High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Low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Low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06947538"/>
                  </a:ext>
                </a:extLst>
              </a:tr>
              <a:tr h="3358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Food subsidization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Medium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Low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Low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High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Low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451971945"/>
                  </a:ext>
                </a:extLst>
              </a:tr>
              <a:tr h="29312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Supplementary feeding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Medium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High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Medium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High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Low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45267797"/>
                  </a:ext>
                </a:extLst>
              </a:tr>
              <a:tr h="29312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Micronutrient supplementation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Medium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Low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Low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Medium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Low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515592127"/>
                  </a:ext>
                </a:extLst>
              </a:tr>
              <a:tr h="29312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Iodized salt quality assurance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Medium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Medium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Medium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High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Medium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48981250"/>
                  </a:ext>
                </a:extLst>
              </a:tr>
              <a:tr h="29312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Wheat flour fortification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Medium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Low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Low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Low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Medium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415797180"/>
                  </a:ext>
                </a:extLst>
              </a:tr>
              <a:tr h="29312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Nutrition education for women</a:t>
                      </a:r>
                      <a:endParaRPr lang="en-US" sz="14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N/A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Low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Low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Medium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High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56134959"/>
                  </a:ext>
                </a:extLst>
              </a:tr>
              <a:tr h="3358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Household farming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Medium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Low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Low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High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High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590" marR="44590" marT="44590" marB="445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3706993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>
                <a:solidFill>
                  <a:schemeClr val="tx1"/>
                </a:solidFill>
              </a:rPr>
              <a:t>Thank you</a:t>
            </a:r>
          </a:p>
          <a:p>
            <a:pPr lvl="0">
              <a:spcBef>
                <a:spcPts val="0"/>
              </a:spcBef>
              <a:buNone/>
            </a:pPr>
            <a:endParaRPr dirty="0">
              <a:solidFill>
                <a:schemeClr val="tx1"/>
              </a:solidFill>
            </a:endParaRPr>
          </a:p>
          <a:p>
            <a:pPr lvl="0">
              <a:spcBef>
                <a:spcPts val="0"/>
              </a:spcBef>
              <a:buNone/>
            </a:pPr>
            <a:r>
              <a:rPr lang="en" dirty="0">
                <a:solidFill>
                  <a:schemeClr val="tx1"/>
                </a:solidFill>
              </a:rPr>
              <a:t>Questions?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1671</TotalTime>
  <Words>551</Words>
  <Application>Microsoft Macintosh PowerPoint</Application>
  <PresentationFormat>On-screen Show (16:9)</PresentationFormat>
  <Paragraphs>230</Paragraphs>
  <Slides>19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Calibri Light</vt:lpstr>
      <vt:lpstr>Mangal</vt:lpstr>
      <vt:lpstr>Calibri</vt:lpstr>
      <vt:lpstr>Retrospect</vt:lpstr>
      <vt:lpstr>An Analysis of Nutrition Programs and Policies in Tajikistan</vt:lpstr>
      <vt:lpstr>Tajikistan</vt:lpstr>
      <vt:lpstr>Overnutrition among women (15-49)</vt:lpstr>
      <vt:lpstr>Undernutrition among children (&lt;5)</vt:lpstr>
      <vt:lpstr>Micronutrient deficiency</vt:lpstr>
      <vt:lpstr>Immediate causes</vt:lpstr>
      <vt:lpstr>Underlying causes</vt:lpstr>
      <vt:lpstr>Basic causes</vt:lpstr>
      <vt:lpstr>Maintain status quo</vt:lpstr>
      <vt:lpstr>Food subsidization</vt:lpstr>
      <vt:lpstr>Supplementary feeding</vt:lpstr>
      <vt:lpstr>Micronutrient supplementation</vt:lpstr>
      <vt:lpstr>Iodized salt quality assurance</vt:lpstr>
      <vt:lpstr>Wheat flour fortification</vt:lpstr>
      <vt:lpstr>Nutrition education for women</vt:lpstr>
      <vt:lpstr>Household farming</vt:lpstr>
      <vt:lpstr>Recommendations</vt:lpstr>
      <vt:lpstr>Recommendations</vt:lpstr>
      <vt:lpstr>Thank you  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Analysis of Nutrition Programs and Policies in Tajikistan</dc:title>
  <cp:lastModifiedBy>Alona Guseva</cp:lastModifiedBy>
  <cp:revision>41</cp:revision>
  <dcterms:modified xsi:type="dcterms:W3CDTF">2017-05-14T15:02:58Z</dcterms:modified>
</cp:coreProperties>
</file>